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lata" charset="1" panose="00000500000000000000"/>
      <p:regular r:id="rId13"/>
    </p:embeddedFont>
    <p:embeddedFont>
      <p:font typeface="Arimo" charset="1" panose="020B06040202020202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png" Type="http://schemas.openxmlformats.org/officeDocument/2006/relationships/image"/><Relationship Id="rId4" Target="../media/image11.pn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0.png" Type="http://schemas.openxmlformats.org/officeDocument/2006/relationships/image"/><Relationship Id="rId6"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2598333" y="-1944177"/>
            <a:ext cx="14034670" cy="4771788"/>
          </a:xfrm>
          <a:custGeom>
            <a:avLst/>
            <a:gdLst/>
            <a:ahLst/>
            <a:cxnLst/>
            <a:rect r="r" b="b" t="t" l="l"/>
            <a:pathLst>
              <a:path h="4771788" w="14034670">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384350" y="3699292"/>
            <a:ext cx="10165905" cy="10051539"/>
          </a:xfrm>
          <a:custGeom>
            <a:avLst/>
            <a:gdLst/>
            <a:ahLst/>
            <a:cxnLst/>
            <a:rect r="r" b="b" t="t" l="l"/>
            <a:pathLst>
              <a:path h="10051539" w="10165905">
                <a:moveTo>
                  <a:pt x="0" y="0"/>
                </a:moveTo>
                <a:lnTo>
                  <a:pt x="10165905" y="0"/>
                </a:lnTo>
                <a:lnTo>
                  <a:pt x="10165905" y="10051539"/>
                </a:lnTo>
                <a:lnTo>
                  <a:pt x="0" y="10051539"/>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911434" y="0"/>
            <a:ext cx="8376566" cy="10287000"/>
          </a:xfrm>
          <a:custGeom>
            <a:avLst/>
            <a:gdLst/>
            <a:ahLst/>
            <a:cxnLst/>
            <a:rect r="r" b="b" t="t" l="l"/>
            <a:pathLst>
              <a:path h="10287000" w="8376566">
                <a:moveTo>
                  <a:pt x="0" y="0"/>
                </a:moveTo>
                <a:lnTo>
                  <a:pt x="8376566" y="0"/>
                </a:lnTo>
                <a:lnTo>
                  <a:pt x="8376566" y="10287000"/>
                </a:lnTo>
                <a:lnTo>
                  <a:pt x="0" y="10287000"/>
                </a:lnTo>
                <a:lnTo>
                  <a:pt x="0" y="0"/>
                </a:lnTo>
                <a:close/>
              </a:path>
            </a:pathLst>
          </a:custGeom>
          <a:blipFill>
            <a:blip r:embed="rId6"/>
            <a:stretch>
              <a:fillRect l="-12433" t="0" r="-10373" b="0"/>
            </a:stretch>
          </a:blipFill>
        </p:spPr>
      </p:sp>
      <p:sp>
        <p:nvSpPr>
          <p:cNvPr name="TextBox 5" id="5"/>
          <p:cNvSpPr txBox="true"/>
          <p:nvPr/>
        </p:nvSpPr>
        <p:spPr>
          <a:xfrm rot="0">
            <a:off x="769840" y="1412906"/>
            <a:ext cx="9428942" cy="3952738"/>
          </a:xfrm>
          <a:prstGeom prst="rect">
            <a:avLst/>
          </a:prstGeom>
        </p:spPr>
        <p:txBody>
          <a:bodyPr anchor="t" rtlCol="false" tIns="0" lIns="0" bIns="0" rIns="0">
            <a:spAutoFit/>
          </a:bodyPr>
          <a:lstStyle/>
          <a:p>
            <a:pPr algn="ctr" marL="0" indent="0" lvl="0">
              <a:lnSpc>
                <a:spcPts val="10507"/>
              </a:lnSpc>
              <a:spcBef>
                <a:spcPct val="0"/>
              </a:spcBef>
            </a:pPr>
            <a:r>
              <a:rPr lang="en-US" sz="7505" spc="810">
                <a:solidFill>
                  <a:srgbClr val="FFFFFF"/>
                </a:solidFill>
                <a:latin typeface="Alata"/>
                <a:ea typeface="Alata"/>
                <a:cs typeface="Alata"/>
                <a:sym typeface="Alata"/>
              </a:rPr>
              <a:t>INTELLIGENT STREET LIGHTING SYSTEM </a:t>
            </a:r>
          </a:p>
        </p:txBody>
      </p:sp>
      <p:sp>
        <p:nvSpPr>
          <p:cNvPr name="TextBox 6" id="6"/>
          <p:cNvSpPr txBox="true"/>
          <p:nvPr/>
        </p:nvSpPr>
        <p:spPr>
          <a:xfrm rot="0">
            <a:off x="2008081" y="8029712"/>
            <a:ext cx="4566652" cy="769540"/>
          </a:xfrm>
          <a:prstGeom prst="rect">
            <a:avLst/>
          </a:prstGeom>
        </p:spPr>
        <p:txBody>
          <a:bodyPr anchor="t" rtlCol="false" tIns="0" lIns="0" bIns="0" rIns="0">
            <a:spAutoFit/>
          </a:bodyPr>
          <a:lstStyle/>
          <a:p>
            <a:pPr algn="ctr">
              <a:lnSpc>
                <a:spcPts val="6287"/>
              </a:lnSpc>
              <a:spcBef>
                <a:spcPct val="0"/>
              </a:spcBef>
            </a:pPr>
            <a:r>
              <a:rPr lang="en-US" sz="4490" spc="485">
                <a:solidFill>
                  <a:srgbClr val="FFFFFF"/>
                </a:solidFill>
                <a:latin typeface="Alata"/>
                <a:ea typeface="Alata"/>
                <a:cs typeface="Alata"/>
                <a:sym typeface="Alata"/>
              </a:rPr>
              <a:t>GROUP NO: 14</a:t>
            </a:r>
          </a:p>
        </p:txBody>
      </p:sp>
      <p:sp>
        <p:nvSpPr>
          <p:cNvPr name="TextBox 7" id="7"/>
          <p:cNvSpPr txBox="true"/>
          <p:nvPr/>
        </p:nvSpPr>
        <p:spPr>
          <a:xfrm rot="0">
            <a:off x="10425784" y="8400195"/>
            <a:ext cx="7347866" cy="2187268"/>
          </a:xfrm>
          <a:prstGeom prst="rect">
            <a:avLst/>
          </a:prstGeom>
        </p:spPr>
        <p:txBody>
          <a:bodyPr anchor="t" rtlCol="false" tIns="0" lIns="0" bIns="0" rIns="0">
            <a:spAutoFit/>
          </a:bodyPr>
          <a:lstStyle/>
          <a:p>
            <a:pPr algn="l">
              <a:lnSpc>
                <a:spcPts val="4391"/>
              </a:lnSpc>
            </a:pPr>
            <a:r>
              <a:rPr lang="en-US" sz="3137" spc="338">
                <a:solidFill>
                  <a:srgbClr val="FFFFFF"/>
                </a:solidFill>
                <a:latin typeface="Alata"/>
                <a:ea typeface="Alata"/>
                <a:cs typeface="Alata"/>
                <a:sym typeface="Alata"/>
              </a:rPr>
              <a:t>210334N - LAKSHAN S.H.K. 210337C  - LAKSHITHA G.N.K.</a:t>
            </a:r>
          </a:p>
          <a:p>
            <a:pPr algn="l">
              <a:lnSpc>
                <a:spcPts val="4391"/>
              </a:lnSpc>
              <a:spcBef>
                <a:spcPct val="0"/>
              </a:spcBef>
            </a:pPr>
            <a:r>
              <a:rPr lang="en-US" sz="3137" spc="338">
                <a:solidFill>
                  <a:srgbClr val="FFFFFF"/>
                </a:solidFill>
                <a:latin typeface="Alata"/>
                <a:ea typeface="Alata"/>
                <a:cs typeface="Alata"/>
                <a:sym typeface="Alata"/>
              </a:rPr>
              <a:t>210338F  - LANKANAYAKE L.M.I.A.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521330">
            <a:off x="4593148" y="2396895"/>
            <a:ext cx="14167639" cy="7119239"/>
          </a:xfrm>
          <a:custGeom>
            <a:avLst/>
            <a:gdLst/>
            <a:ahLst/>
            <a:cxnLst/>
            <a:rect r="r" b="b" t="t" l="l"/>
            <a:pathLst>
              <a:path h="7119239" w="14167639">
                <a:moveTo>
                  <a:pt x="0" y="0"/>
                </a:moveTo>
                <a:lnTo>
                  <a:pt x="14167639" y="0"/>
                </a:lnTo>
                <a:lnTo>
                  <a:pt x="14167639" y="7119239"/>
                </a:lnTo>
                <a:lnTo>
                  <a:pt x="0" y="7119239"/>
                </a:lnTo>
                <a:lnTo>
                  <a:pt x="0" y="0"/>
                </a:lnTo>
                <a:close/>
              </a:path>
            </a:pathLst>
          </a:custGeom>
          <a:blipFill>
            <a:blip r:embed="rId2"/>
            <a:stretch>
              <a:fillRect l="0" t="0" r="0" b="0"/>
            </a:stretch>
          </a:blipFill>
        </p:spPr>
      </p:sp>
      <p:sp>
        <p:nvSpPr>
          <p:cNvPr name="Freeform 3" id="3"/>
          <p:cNvSpPr/>
          <p:nvPr/>
        </p:nvSpPr>
        <p:spPr>
          <a:xfrm flipH="false" flipV="false" rot="0">
            <a:off x="0" y="5512300"/>
            <a:ext cx="13466721" cy="5174532"/>
          </a:xfrm>
          <a:custGeom>
            <a:avLst/>
            <a:gdLst/>
            <a:ahLst/>
            <a:cxnLst/>
            <a:rect r="r" b="b" t="t" l="l"/>
            <a:pathLst>
              <a:path h="5174532" w="13466721">
                <a:moveTo>
                  <a:pt x="0" y="0"/>
                </a:moveTo>
                <a:lnTo>
                  <a:pt x="13466721" y="0"/>
                </a:lnTo>
                <a:lnTo>
                  <a:pt x="13466721" y="5174532"/>
                </a:lnTo>
                <a:lnTo>
                  <a:pt x="0" y="5174532"/>
                </a:lnTo>
                <a:lnTo>
                  <a:pt x="0" y="0"/>
                </a:lnTo>
                <a:close/>
              </a:path>
            </a:pathLst>
          </a:custGeom>
          <a:blipFill>
            <a:blip r:embed="rId3"/>
            <a:stretch>
              <a:fillRect l="0" t="-52971" r="0" b="-20672"/>
            </a:stretch>
          </a:blipFill>
        </p:spPr>
      </p:sp>
      <p:sp>
        <p:nvSpPr>
          <p:cNvPr name="TextBox 4" id="4"/>
          <p:cNvSpPr txBox="true"/>
          <p:nvPr/>
        </p:nvSpPr>
        <p:spPr>
          <a:xfrm rot="0">
            <a:off x="4555182" y="295049"/>
            <a:ext cx="8295588" cy="1556310"/>
          </a:xfrm>
          <a:prstGeom prst="rect">
            <a:avLst/>
          </a:prstGeom>
        </p:spPr>
        <p:txBody>
          <a:bodyPr anchor="t" rtlCol="false" tIns="0" lIns="0" bIns="0" rIns="0">
            <a:spAutoFit/>
          </a:bodyPr>
          <a:lstStyle/>
          <a:p>
            <a:pPr algn="ctr">
              <a:lnSpc>
                <a:spcPts val="12732"/>
              </a:lnSpc>
              <a:spcBef>
                <a:spcPct val="0"/>
              </a:spcBef>
            </a:pPr>
            <a:r>
              <a:rPr lang="en-US" sz="9094" spc="982">
                <a:solidFill>
                  <a:srgbClr val="000000"/>
                </a:solidFill>
                <a:latin typeface="Alata"/>
                <a:ea typeface="Alata"/>
                <a:cs typeface="Alata"/>
                <a:sym typeface="Alata"/>
              </a:rPr>
              <a:t>Introduction </a:t>
            </a:r>
          </a:p>
        </p:txBody>
      </p:sp>
      <p:sp>
        <p:nvSpPr>
          <p:cNvPr name="TextBox 5" id="5"/>
          <p:cNvSpPr txBox="true"/>
          <p:nvPr/>
        </p:nvSpPr>
        <p:spPr>
          <a:xfrm rot="0">
            <a:off x="236485" y="1644789"/>
            <a:ext cx="18051515" cy="3498711"/>
          </a:xfrm>
          <a:prstGeom prst="rect">
            <a:avLst/>
          </a:prstGeom>
        </p:spPr>
        <p:txBody>
          <a:bodyPr anchor="t" rtlCol="false" tIns="0" lIns="0" bIns="0" rIns="0">
            <a:spAutoFit/>
          </a:bodyPr>
          <a:lstStyle/>
          <a:p>
            <a:pPr algn="l">
              <a:lnSpc>
                <a:spcPts val="5607"/>
              </a:lnSpc>
              <a:spcBef>
                <a:spcPct val="0"/>
              </a:spcBef>
            </a:pPr>
            <a:r>
              <a:rPr lang="en-US" sz="4005" spc="432">
                <a:solidFill>
                  <a:srgbClr val="000000"/>
                </a:solidFill>
                <a:latin typeface="Alata"/>
                <a:ea typeface="Alata"/>
                <a:cs typeface="Alata"/>
                <a:sym typeface="Alata"/>
              </a:rPr>
              <a:t>Our project focuses on the development of an intelligent street light system designed to enhance energy efficiency and urban safety. This system incorporates three sensors and two actuators to dynamically adjust the street lighting based on environmental conditions.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940565" y="1829331"/>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9783" t="0" r="-9783" b="0"/>
              </a:stretch>
            </a:blipFill>
          </p:spPr>
        </p:sp>
      </p:grpSp>
      <p:sp>
        <p:nvSpPr>
          <p:cNvPr name="Freeform 6" id="6"/>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7" id="7"/>
          <p:cNvSpPr txBox="true"/>
          <p:nvPr/>
        </p:nvSpPr>
        <p:spPr>
          <a:xfrm rot="0">
            <a:off x="1028700" y="885825"/>
            <a:ext cx="4892754" cy="1285738"/>
          </a:xfrm>
          <a:prstGeom prst="rect">
            <a:avLst/>
          </a:prstGeom>
        </p:spPr>
        <p:txBody>
          <a:bodyPr anchor="t" rtlCol="false" tIns="0" lIns="0" bIns="0" rIns="0">
            <a:spAutoFit/>
          </a:bodyPr>
          <a:lstStyle/>
          <a:p>
            <a:pPr algn="ctr">
              <a:lnSpc>
                <a:spcPts val="10507"/>
              </a:lnSpc>
              <a:spcBef>
                <a:spcPct val="0"/>
              </a:spcBef>
            </a:pPr>
            <a:r>
              <a:rPr lang="en-US" sz="7505" spc="810">
                <a:solidFill>
                  <a:srgbClr val="000000"/>
                </a:solidFill>
                <a:latin typeface="Alata"/>
                <a:ea typeface="Alata"/>
                <a:cs typeface="Alata"/>
                <a:sym typeface="Alata"/>
              </a:rPr>
              <a:t>IR Sensor</a:t>
            </a:r>
          </a:p>
        </p:txBody>
      </p:sp>
      <p:sp>
        <p:nvSpPr>
          <p:cNvPr name="TextBox 8" id="8"/>
          <p:cNvSpPr txBox="true"/>
          <p:nvPr/>
        </p:nvSpPr>
        <p:spPr>
          <a:xfrm rot="0">
            <a:off x="1028700" y="2076313"/>
            <a:ext cx="10625876" cy="3944512"/>
          </a:xfrm>
          <a:prstGeom prst="rect">
            <a:avLst/>
          </a:prstGeom>
        </p:spPr>
        <p:txBody>
          <a:bodyPr anchor="t" rtlCol="false" tIns="0" lIns="0" bIns="0" rIns="0">
            <a:spAutoFit/>
          </a:bodyPr>
          <a:lstStyle/>
          <a:p>
            <a:pPr algn="just">
              <a:lnSpc>
                <a:spcPts val="5185"/>
              </a:lnSpc>
              <a:spcBef>
                <a:spcPct val="0"/>
              </a:spcBef>
            </a:pPr>
            <a:r>
              <a:rPr lang="en-US" sz="3704" spc="400">
                <a:solidFill>
                  <a:srgbClr val="000000"/>
                </a:solidFill>
                <a:latin typeface="Arimo"/>
                <a:ea typeface="Arimo"/>
                <a:cs typeface="Arimo"/>
                <a:sym typeface="Arimo"/>
              </a:rPr>
              <a:t>In this application, we use an IR sensor to detect objects passing by certain place.When an object is detected at night, the sensor signals the street light to turn on, providing illumination only when needed.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p:nvPr/>
        </p:nvGrpSpPr>
        <p:grpSpPr>
          <a:xfrm rot="0">
            <a:off x="9144000" y="-113373"/>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0" t="0" r="-19567" b="0"/>
              </a:stretch>
            </a:blipFill>
          </p:spPr>
        </p:sp>
      </p:grpSp>
      <p:sp>
        <p:nvSpPr>
          <p:cNvPr name="Freeform 6" id="6"/>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7" id="7"/>
          <p:cNvSpPr txBox="true"/>
          <p:nvPr/>
        </p:nvSpPr>
        <p:spPr>
          <a:xfrm rot="0">
            <a:off x="596337" y="574797"/>
            <a:ext cx="5774770" cy="1276476"/>
          </a:xfrm>
          <a:prstGeom prst="rect">
            <a:avLst/>
          </a:prstGeom>
        </p:spPr>
        <p:txBody>
          <a:bodyPr anchor="t" rtlCol="false" tIns="0" lIns="0" bIns="0" rIns="0">
            <a:spAutoFit/>
          </a:bodyPr>
          <a:lstStyle/>
          <a:p>
            <a:pPr algn="ctr">
              <a:lnSpc>
                <a:spcPts val="10493"/>
              </a:lnSpc>
              <a:spcBef>
                <a:spcPct val="0"/>
              </a:spcBef>
            </a:pPr>
            <a:r>
              <a:rPr lang="en-US" sz="7495" spc="809">
                <a:solidFill>
                  <a:srgbClr val="000000"/>
                </a:solidFill>
                <a:latin typeface="Alata"/>
                <a:ea typeface="Alata"/>
                <a:cs typeface="Alata"/>
                <a:sym typeface="Alata"/>
              </a:rPr>
              <a:t>LDR Sensor</a:t>
            </a:r>
          </a:p>
        </p:txBody>
      </p:sp>
      <p:sp>
        <p:nvSpPr>
          <p:cNvPr name="TextBox 8" id="8"/>
          <p:cNvSpPr txBox="true"/>
          <p:nvPr/>
        </p:nvSpPr>
        <p:spPr>
          <a:xfrm rot="0">
            <a:off x="286104" y="4261666"/>
            <a:ext cx="9916420" cy="3599939"/>
          </a:xfrm>
          <a:prstGeom prst="rect">
            <a:avLst/>
          </a:prstGeom>
        </p:spPr>
        <p:txBody>
          <a:bodyPr anchor="t" rtlCol="false" tIns="0" lIns="0" bIns="0" rIns="0">
            <a:spAutoFit/>
          </a:bodyPr>
          <a:lstStyle/>
          <a:p>
            <a:pPr algn="l">
              <a:lnSpc>
                <a:spcPts val="4753"/>
              </a:lnSpc>
              <a:spcBef>
                <a:spcPct val="0"/>
              </a:spcBef>
            </a:pPr>
            <a:r>
              <a:rPr lang="en-US" sz="3395" spc="366">
                <a:solidFill>
                  <a:srgbClr val="000000"/>
                </a:solidFill>
                <a:latin typeface="Arimo"/>
                <a:ea typeface="Arimo"/>
                <a:cs typeface="Arimo"/>
                <a:sym typeface="Arimo"/>
              </a:rPr>
              <a:t>We use an LDR (Light Dependent Resistor) sensor to detect whether it is day or night. When the sensor indicates low light levels (nighttime), it triggers the system to prepare the street lights for activation.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319002" y="4170144"/>
            <a:ext cx="8568959" cy="5762083"/>
          </a:xfrm>
          <a:custGeom>
            <a:avLst/>
            <a:gdLst/>
            <a:ahLst/>
            <a:cxnLst/>
            <a:rect r="r" b="b" t="t" l="l"/>
            <a:pathLst>
              <a:path h="5762083" w="8568959">
                <a:moveTo>
                  <a:pt x="0" y="0"/>
                </a:moveTo>
                <a:lnTo>
                  <a:pt x="8568960" y="0"/>
                </a:lnTo>
                <a:lnTo>
                  <a:pt x="8568960" y="5762084"/>
                </a:lnTo>
                <a:lnTo>
                  <a:pt x="0" y="5762084"/>
                </a:lnTo>
                <a:lnTo>
                  <a:pt x="0" y="0"/>
                </a:lnTo>
                <a:close/>
              </a:path>
            </a:pathLst>
          </a:custGeom>
          <a:blipFill>
            <a:blip r:embed="rId3"/>
            <a:stretch>
              <a:fillRect l="0" t="0" r="0" b="0"/>
            </a:stretch>
          </a:blipFill>
        </p:spPr>
      </p:sp>
      <p:sp>
        <p:nvSpPr>
          <p:cNvPr name="Freeform 4" id="4"/>
          <p:cNvSpPr/>
          <p:nvPr/>
        </p:nvSpPr>
        <p:spPr>
          <a:xfrm flipH="false" flipV="false" rot="0">
            <a:off x="9493069" y="4130692"/>
            <a:ext cx="8382898" cy="5840987"/>
          </a:xfrm>
          <a:custGeom>
            <a:avLst/>
            <a:gdLst/>
            <a:ahLst/>
            <a:cxnLst/>
            <a:rect r="r" b="b" t="t" l="l"/>
            <a:pathLst>
              <a:path h="5840987" w="8382898">
                <a:moveTo>
                  <a:pt x="0" y="0"/>
                </a:moveTo>
                <a:lnTo>
                  <a:pt x="8382898" y="0"/>
                </a:lnTo>
                <a:lnTo>
                  <a:pt x="8382898" y="5840988"/>
                </a:lnTo>
                <a:lnTo>
                  <a:pt x="0" y="5840988"/>
                </a:lnTo>
                <a:lnTo>
                  <a:pt x="0" y="0"/>
                </a:lnTo>
                <a:close/>
              </a:path>
            </a:pathLst>
          </a:custGeom>
          <a:blipFill>
            <a:blip r:embed="rId4"/>
            <a:stretch>
              <a:fillRect l="0" t="0" r="0" b="0"/>
            </a:stretch>
          </a:blipFill>
        </p:spPr>
      </p:sp>
      <p:sp>
        <p:nvSpPr>
          <p:cNvPr name="Freeform 5" id="5"/>
          <p:cNvSpPr/>
          <p:nvPr/>
        </p:nvSpPr>
        <p:spPr>
          <a:xfrm flipH="false" flipV="false" rot="0">
            <a:off x="319002" y="1784713"/>
            <a:ext cx="17419325" cy="1096043"/>
          </a:xfrm>
          <a:custGeom>
            <a:avLst/>
            <a:gdLst/>
            <a:ahLst/>
            <a:cxnLst/>
            <a:rect r="r" b="b" t="t" l="l"/>
            <a:pathLst>
              <a:path h="1096043" w="17419325">
                <a:moveTo>
                  <a:pt x="0" y="0"/>
                </a:moveTo>
                <a:lnTo>
                  <a:pt x="17419325" y="0"/>
                </a:lnTo>
                <a:lnTo>
                  <a:pt x="17419325" y="1096042"/>
                </a:lnTo>
                <a:lnTo>
                  <a:pt x="0" y="1096042"/>
                </a:lnTo>
                <a:lnTo>
                  <a:pt x="0" y="0"/>
                </a:lnTo>
                <a:close/>
              </a:path>
            </a:pathLst>
          </a:custGeom>
          <a:blipFill>
            <a:blip r:embed="rId5"/>
            <a:stretch>
              <a:fillRect l="0" t="-6081" r="0" b="-6081"/>
            </a:stretch>
          </a:blipFill>
        </p:spPr>
      </p:sp>
      <p:sp>
        <p:nvSpPr>
          <p:cNvPr name="TextBox 6" id="6"/>
          <p:cNvSpPr txBox="true"/>
          <p:nvPr/>
        </p:nvSpPr>
        <p:spPr>
          <a:xfrm rot="0">
            <a:off x="5222385" y="186940"/>
            <a:ext cx="7331154" cy="1392050"/>
          </a:xfrm>
          <a:prstGeom prst="rect">
            <a:avLst/>
          </a:prstGeom>
        </p:spPr>
        <p:txBody>
          <a:bodyPr anchor="t" rtlCol="false" tIns="0" lIns="0" bIns="0" rIns="0">
            <a:spAutoFit/>
          </a:bodyPr>
          <a:lstStyle/>
          <a:p>
            <a:pPr algn="ctr">
              <a:lnSpc>
                <a:spcPts val="11472"/>
              </a:lnSpc>
              <a:spcBef>
                <a:spcPct val="0"/>
              </a:spcBef>
            </a:pPr>
            <a:r>
              <a:rPr lang="en-US" sz="8194" spc="885">
                <a:solidFill>
                  <a:srgbClr val="000000"/>
                </a:solidFill>
                <a:latin typeface="Alata"/>
                <a:ea typeface="Alata"/>
                <a:cs typeface="Alata"/>
                <a:sym typeface="Alata"/>
              </a:rPr>
              <a:t>Calibration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9711" t="0" r="-29711" b="0"/>
              </a:stretch>
            </a:blipFill>
          </p:spPr>
        </p:sp>
      </p:grpSp>
      <p:sp>
        <p:nvSpPr>
          <p:cNvPr name="Freeform 6" id="6"/>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Freeform 7" id="7"/>
          <p:cNvSpPr/>
          <p:nvPr/>
        </p:nvSpPr>
        <p:spPr>
          <a:xfrm flipH="false" flipV="false" rot="0">
            <a:off x="271772" y="5371056"/>
            <a:ext cx="6099335" cy="5029317"/>
          </a:xfrm>
          <a:custGeom>
            <a:avLst/>
            <a:gdLst/>
            <a:ahLst/>
            <a:cxnLst/>
            <a:rect r="r" b="b" t="t" l="l"/>
            <a:pathLst>
              <a:path h="5029317" w="6099335">
                <a:moveTo>
                  <a:pt x="0" y="0"/>
                </a:moveTo>
                <a:lnTo>
                  <a:pt x="6099334" y="0"/>
                </a:lnTo>
                <a:lnTo>
                  <a:pt x="6099334" y="5029317"/>
                </a:lnTo>
                <a:lnTo>
                  <a:pt x="0" y="5029317"/>
                </a:lnTo>
                <a:lnTo>
                  <a:pt x="0" y="0"/>
                </a:lnTo>
                <a:close/>
              </a:path>
            </a:pathLst>
          </a:custGeom>
          <a:blipFill>
            <a:blip r:embed="rId6"/>
            <a:stretch>
              <a:fillRect l="0" t="-10637" r="0" b="-10637"/>
            </a:stretch>
          </a:blipFill>
        </p:spPr>
      </p:sp>
      <p:sp>
        <p:nvSpPr>
          <p:cNvPr name="TextBox 8" id="8"/>
          <p:cNvSpPr txBox="true"/>
          <p:nvPr/>
        </p:nvSpPr>
        <p:spPr>
          <a:xfrm rot="0">
            <a:off x="0" y="277748"/>
            <a:ext cx="11033046" cy="1162662"/>
          </a:xfrm>
          <a:prstGeom prst="rect">
            <a:avLst/>
          </a:prstGeom>
        </p:spPr>
        <p:txBody>
          <a:bodyPr anchor="t" rtlCol="false" tIns="0" lIns="0" bIns="0" rIns="0">
            <a:spAutoFit/>
          </a:bodyPr>
          <a:lstStyle/>
          <a:p>
            <a:pPr algn="l">
              <a:lnSpc>
                <a:spcPts val="9416"/>
              </a:lnSpc>
              <a:spcBef>
                <a:spcPct val="0"/>
              </a:spcBef>
            </a:pPr>
            <a:r>
              <a:rPr lang="en-US" sz="6725" spc="726">
                <a:solidFill>
                  <a:srgbClr val="000000"/>
                </a:solidFill>
                <a:latin typeface="Alata"/>
                <a:ea typeface="Alata"/>
                <a:cs typeface="Alata"/>
                <a:sym typeface="Alata"/>
              </a:rPr>
              <a:t>Train Detection Sensor </a:t>
            </a:r>
          </a:p>
        </p:txBody>
      </p:sp>
      <p:sp>
        <p:nvSpPr>
          <p:cNvPr name="TextBox 9" id="9"/>
          <p:cNvSpPr txBox="true"/>
          <p:nvPr/>
        </p:nvSpPr>
        <p:spPr>
          <a:xfrm rot="0">
            <a:off x="832039" y="2027137"/>
            <a:ext cx="8601943" cy="3582804"/>
          </a:xfrm>
          <a:prstGeom prst="rect">
            <a:avLst/>
          </a:prstGeom>
        </p:spPr>
        <p:txBody>
          <a:bodyPr anchor="t" rtlCol="false" tIns="0" lIns="0" bIns="0" rIns="0">
            <a:spAutoFit/>
          </a:bodyPr>
          <a:lstStyle/>
          <a:p>
            <a:pPr algn="l">
              <a:lnSpc>
                <a:spcPts val="4122"/>
              </a:lnSpc>
              <a:spcBef>
                <a:spcPct val="0"/>
              </a:spcBef>
            </a:pPr>
            <a:r>
              <a:rPr lang="en-US" sz="2944" spc="318">
                <a:solidFill>
                  <a:srgbClr val="000000"/>
                </a:solidFill>
                <a:latin typeface="Alata"/>
                <a:ea typeface="Alata"/>
                <a:cs typeface="Alata"/>
                <a:sym typeface="Alata"/>
              </a:rPr>
              <a:t>We designed a custom Train detection sensor using a piezoelectric sensor and a conventional tracking circuit . When a train approaches, the sensor detects the vibrations, triggers a signal, and activates servo motors to respond accordingly.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3"/>
            <a:stretch>
              <a:fillRect l="0" t="-187363" r="0" b="0"/>
            </a:stretch>
          </a:blipFill>
        </p:spPr>
      </p:sp>
      <p:sp>
        <p:nvSpPr>
          <p:cNvPr name="TextBox 4" id="4"/>
          <p:cNvSpPr txBox="true"/>
          <p:nvPr/>
        </p:nvSpPr>
        <p:spPr>
          <a:xfrm rot="0">
            <a:off x="3354446" y="3635938"/>
            <a:ext cx="11731893" cy="2742063"/>
          </a:xfrm>
          <a:prstGeom prst="rect">
            <a:avLst/>
          </a:prstGeom>
        </p:spPr>
        <p:txBody>
          <a:bodyPr anchor="t" rtlCol="false" tIns="0" lIns="0" bIns="0" rIns="0">
            <a:spAutoFit/>
          </a:bodyPr>
          <a:lstStyle/>
          <a:p>
            <a:pPr algn="ctr">
              <a:lnSpc>
                <a:spcPts val="22508"/>
              </a:lnSpc>
              <a:spcBef>
                <a:spcPct val="0"/>
              </a:spcBef>
            </a:pPr>
            <a:r>
              <a:rPr lang="en-US" sz="16077" spc="1736">
                <a:solidFill>
                  <a:srgbClr val="000000"/>
                </a:solidFill>
                <a:latin typeface="Alata"/>
                <a:ea typeface="Alata"/>
                <a:cs typeface="Alata"/>
                <a:sym typeface="Alata"/>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DAGPS30vDtI</dc:identifier>
  <dcterms:modified xsi:type="dcterms:W3CDTF">2011-08-01T06:04:30Z</dcterms:modified>
  <cp:revision>1</cp:revision>
  <dc:title>INTELLIGENT INTELLIGENT</dc:title>
</cp:coreProperties>
</file>